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404664"/>
            <a:ext cx="7300699" cy="48245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3317368"/>
            <a:ext cx="1901174" cy="32849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529" y="3303783"/>
            <a:ext cx="2281247" cy="33158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245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6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467544" y="332656"/>
            <a:ext cx="8237878" cy="5976664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529" y="3303783"/>
            <a:ext cx="2281247" cy="33158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7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467544" y="332656"/>
            <a:ext cx="8237878" cy="5976664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3456384"/>
            <a:ext cx="1901174" cy="32849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21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Скругленный прямоугольник 4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32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9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en-US" dirty="0" smtClean="0"/>
              <a:t>b</a:t>
            </a: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F4A2-B506-4A99-8830-2F2BE284E9EF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bayovan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215844" y="6453336"/>
            <a:ext cx="9646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lt1">
                    <a:alpha val="19000"/>
                  </a:schemeClr>
                </a:solidFill>
              </a:rPr>
              <a:t>bayovan</a:t>
            </a:r>
            <a:endParaRPr lang="ru-RU" sz="1400" dirty="0">
              <a:solidFill>
                <a:schemeClr val="lt1">
                  <a:alpha val="19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sv.ru/" TargetMode="External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rosuchebnik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kademkniga.ru/" TargetMode="External"/><Relationship Id="rId2" Type="http://schemas.openxmlformats.org/officeDocument/2006/relationships/hyperlink" Target="http://russlo-edu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lp.uchi.ru/distant-uch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klass.ru/" TargetMode="External"/><Relationship Id="rId2" Type="http://schemas.openxmlformats.org/officeDocument/2006/relationships/hyperlink" Target="https://help.foxford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nterneturok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s://fioco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yandex.ru/tutor/?exam_id=1" TargetMode="External"/><Relationship Id="rId5" Type="http://schemas.openxmlformats.org/officeDocument/2006/relationships/hyperlink" Target="https://neznaika.info/" TargetMode="External"/><Relationship Id="rId4" Type="http://schemas.openxmlformats.org/officeDocument/2006/relationships/hyperlink" Target="https://onlinetestpad.com/ru/tes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b-v.ru/" TargetMode="External"/><Relationship Id="rId2" Type="http://schemas.openxmlformats.org/officeDocument/2006/relationships/hyperlink" Target="https://arch.rgdb.ru/xmlui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ipkro.ru/" TargetMode="External"/><Relationship Id="rId2" Type="http://schemas.openxmlformats.org/officeDocument/2006/relationships/hyperlink" Target="http://www.apkpro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43608" y="2132856"/>
            <a:ext cx="648072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01323" y="1588150"/>
            <a:ext cx="491378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К ВОПРОСУ О 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ДИНСТАЦИОННОМ 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ОБУЧЕНИИ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Рекомендуемые учебные платформы ДО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43841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endParaRPr lang="ru-RU" sz="3200" b="1" dirty="0" smtClean="0"/>
          </a:p>
          <a:p>
            <a:pPr marL="457200" indent="-457200">
              <a:buFontTx/>
              <a:buChar char="-"/>
            </a:pPr>
            <a:r>
              <a:rPr lang="ru-RU" sz="3200" b="1" dirty="0" smtClean="0"/>
              <a:t>«</a:t>
            </a:r>
            <a:r>
              <a:rPr lang="ru-RU" sz="3200" b="1" dirty="0"/>
              <a:t>Российская электронная школа» (</a:t>
            </a:r>
            <a:r>
              <a:rPr lang="ru-RU" sz="3200" b="1" dirty="0" smtClean="0"/>
              <a:t>РЭШ)</a:t>
            </a:r>
          </a:p>
          <a:p>
            <a:r>
              <a:rPr lang="ru-RU" sz="4000" b="1" dirty="0" smtClean="0"/>
              <a:t>    (</a:t>
            </a:r>
            <a:r>
              <a:rPr lang="ru-RU" sz="4000" b="1" dirty="0">
                <a:hlinkClick r:id="rId2"/>
              </a:rPr>
              <a:t>https://</a:t>
            </a:r>
            <a:r>
              <a:rPr lang="ru-RU" sz="4000" b="1" dirty="0" smtClean="0">
                <a:hlinkClick r:id="rId2"/>
              </a:rPr>
              <a:t>resh.edu.ru</a:t>
            </a:r>
            <a:r>
              <a:rPr lang="ru-RU" sz="4000" b="1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ru-RU" sz="3200" b="1" i="1" dirty="0" smtClean="0"/>
              <a:t>«Просвещение»</a:t>
            </a:r>
            <a:r>
              <a:rPr lang="ru-RU" sz="3200" b="1" dirty="0"/>
              <a:t> </a:t>
            </a:r>
            <a:r>
              <a:rPr lang="ru-RU" sz="4000" b="1" dirty="0" smtClean="0"/>
              <a:t>(</a:t>
            </a:r>
            <a:r>
              <a:rPr lang="ru-RU" sz="4000" b="1" dirty="0">
                <a:hlinkClick r:id="rId3"/>
              </a:rPr>
              <a:t>https://www.prosv.ru</a:t>
            </a:r>
            <a:r>
              <a:rPr lang="ru-RU" sz="4000" b="1" dirty="0" smtClean="0"/>
              <a:t>)</a:t>
            </a:r>
          </a:p>
          <a:p>
            <a:pPr marL="571500" indent="-571500">
              <a:buFontTx/>
              <a:buChar char="-"/>
            </a:pPr>
            <a:r>
              <a:rPr lang="en-US" sz="4000" b="1" i="1" dirty="0" smtClean="0"/>
              <a:t>LECTA</a:t>
            </a:r>
            <a:endParaRPr lang="ru-RU" sz="4000" b="1" i="1" dirty="0" smtClean="0"/>
          </a:p>
          <a:p>
            <a:r>
              <a:rPr lang="ru-RU" sz="4000" dirty="0" smtClean="0"/>
              <a:t>   </a:t>
            </a:r>
            <a:r>
              <a:rPr lang="ru-RU" sz="4000" b="1" dirty="0" smtClean="0"/>
              <a:t>(</a:t>
            </a:r>
            <a:r>
              <a:rPr lang="ru-RU" sz="4000" b="1" dirty="0" smtClean="0">
                <a:hlinkClick r:id="rId4"/>
              </a:rPr>
              <a:t>https</a:t>
            </a:r>
            <a:r>
              <a:rPr lang="ru-RU" sz="4000" b="1" dirty="0">
                <a:hlinkClick r:id="rId4"/>
              </a:rPr>
              <a:t>://</a:t>
            </a:r>
            <a:r>
              <a:rPr lang="ru-RU" sz="4000" b="1" dirty="0" smtClean="0">
                <a:hlinkClick r:id="rId4"/>
              </a:rPr>
              <a:t>rosuchebnik.ru</a:t>
            </a:r>
            <a:r>
              <a:rPr lang="ru-RU" sz="4000" b="1" dirty="0" smtClean="0"/>
              <a:t>) 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5088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Рекомендуемые учебные платформы ДО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43841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endParaRPr lang="ru-RU" sz="3200" b="1" dirty="0" smtClean="0"/>
          </a:p>
          <a:p>
            <a:pPr marL="457200" indent="-457200">
              <a:buFontTx/>
              <a:buChar char="-"/>
            </a:pPr>
            <a:r>
              <a:rPr lang="ru-RU" sz="3200" b="1" i="1" dirty="0"/>
              <a:t>ЭОС «Русское слово»</a:t>
            </a:r>
            <a:r>
              <a:rPr lang="ru-RU" sz="4000" b="1" dirty="0" smtClean="0"/>
              <a:t> </a:t>
            </a:r>
          </a:p>
          <a:p>
            <a:r>
              <a:rPr lang="ru-RU" sz="4000" dirty="0" smtClean="0"/>
              <a:t>    (</a:t>
            </a:r>
            <a:r>
              <a:rPr lang="ru-RU" sz="4000" b="1" dirty="0">
                <a:hlinkClick r:id="rId2"/>
              </a:rPr>
              <a:t>http://russlo-edu.ru</a:t>
            </a:r>
            <a:r>
              <a:rPr lang="ru-RU" sz="4000" b="1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ru-RU" sz="3200" i="1" dirty="0"/>
              <a:t>-</a:t>
            </a:r>
            <a:r>
              <a:rPr lang="ru-RU" sz="3200" b="1" i="1" dirty="0"/>
              <a:t> Онлайн-библиотека издательства «Академкнига/Учебник»</a:t>
            </a:r>
            <a:r>
              <a:rPr lang="ru-RU" sz="3200" dirty="0"/>
              <a:t> </a:t>
            </a:r>
            <a:r>
              <a:rPr lang="ru-RU" sz="4000" b="1" dirty="0"/>
              <a:t>(</a:t>
            </a:r>
            <a:r>
              <a:rPr lang="ru-RU" sz="4000" b="1" dirty="0">
                <a:hlinkClick r:id="rId3"/>
              </a:rPr>
              <a:t>http://akademkniga.ru</a:t>
            </a:r>
            <a:r>
              <a:rPr lang="ru-RU" sz="4000" b="1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ru-RU" sz="4000" b="1" i="1" dirty="0" err="1"/>
              <a:t>Учи.ру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dirty="0" smtClean="0"/>
              <a:t>    </a:t>
            </a:r>
            <a:r>
              <a:rPr lang="ru-RU" sz="4000" b="1" dirty="0" smtClean="0"/>
              <a:t>(</a:t>
            </a:r>
            <a:r>
              <a:rPr lang="ru-RU" sz="4000" b="1" dirty="0">
                <a:hlinkClick r:id="rId4"/>
              </a:rPr>
              <a:t>https://lp.uchi.ru/distant-uchi</a:t>
            </a:r>
            <a:r>
              <a:rPr lang="ru-RU" sz="4000" b="1" dirty="0" smtClean="0"/>
              <a:t>)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7249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Рекомендуемые учебные платформы ДО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43841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endParaRPr lang="ru-RU" sz="3200" b="1" dirty="0" smtClean="0"/>
          </a:p>
          <a:p>
            <a:pPr marL="457200" indent="-457200">
              <a:buFontTx/>
              <a:buChar char="-"/>
            </a:pPr>
            <a:r>
              <a:rPr lang="ru-RU" sz="3200" b="1" i="1" dirty="0"/>
              <a:t>Онлайн-школа</a:t>
            </a:r>
            <a:r>
              <a:rPr lang="ru-RU" sz="3200" i="1" dirty="0"/>
              <a:t> «</a:t>
            </a:r>
            <a:r>
              <a:rPr lang="ru-RU" sz="3200" b="1" i="1" dirty="0" err="1"/>
              <a:t>Фоксфорд</a:t>
            </a:r>
            <a:r>
              <a:rPr lang="ru-RU" sz="3200" b="1" i="1" dirty="0"/>
              <a:t>»</a:t>
            </a:r>
            <a:r>
              <a:rPr lang="ru-RU" sz="4000" dirty="0" smtClean="0"/>
              <a:t> </a:t>
            </a:r>
            <a:r>
              <a:rPr lang="ru-RU" sz="4000" b="1" dirty="0"/>
              <a:t>(</a:t>
            </a:r>
            <a:r>
              <a:rPr lang="ru-RU" sz="4000" b="1" dirty="0">
                <a:hlinkClick r:id="rId2"/>
              </a:rPr>
              <a:t>https://help.foxford.ru</a:t>
            </a:r>
            <a:r>
              <a:rPr lang="ru-RU" sz="4000" b="1" dirty="0" smtClean="0"/>
              <a:t>)</a:t>
            </a:r>
          </a:p>
          <a:p>
            <a:r>
              <a:rPr lang="ru-RU" sz="3200" i="1" dirty="0" smtClean="0"/>
              <a:t>-</a:t>
            </a:r>
            <a:r>
              <a:rPr lang="ru-RU" sz="3200" b="1" i="1" dirty="0"/>
              <a:t> «</a:t>
            </a:r>
            <a:r>
              <a:rPr lang="ru-RU" sz="3200" b="1" i="1" dirty="0" err="1"/>
              <a:t>ЯКласс</a:t>
            </a:r>
            <a:r>
              <a:rPr lang="ru-RU" sz="3200" b="1" i="1" dirty="0"/>
              <a:t>» </a:t>
            </a:r>
            <a:endParaRPr lang="ru-RU" sz="3200" b="1" i="1" dirty="0" smtClean="0"/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</a:t>
            </a:r>
            <a:r>
              <a:rPr lang="ru-RU" sz="4000" b="1" i="1" dirty="0"/>
              <a:t>(</a:t>
            </a:r>
            <a:r>
              <a:rPr lang="ru-RU" sz="4000" b="1" i="1" dirty="0">
                <a:hlinkClick r:id="rId3"/>
              </a:rPr>
              <a:t>https://www.yaklass.ru</a:t>
            </a:r>
            <a:r>
              <a:rPr lang="ru-RU" sz="4000" b="1" i="1" dirty="0" smtClean="0"/>
              <a:t>)</a:t>
            </a:r>
          </a:p>
          <a:p>
            <a:r>
              <a:rPr lang="ru-RU" sz="4000" b="1" i="1" dirty="0" smtClean="0"/>
              <a:t>-  </a:t>
            </a:r>
            <a:r>
              <a:rPr lang="ru-RU" sz="4000" b="1" i="1" dirty="0"/>
              <a:t>«</a:t>
            </a:r>
            <a:r>
              <a:rPr lang="en-US" sz="4000" b="1" i="1" dirty="0"/>
              <a:t>I</a:t>
            </a:r>
            <a:r>
              <a:rPr lang="ru-RU" sz="4000" b="1" i="1" dirty="0" err="1"/>
              <a:t>nterneturok</a:t>
            </a:r>
            <a:r>
              <a:rPr lang="ru-RU" sz="4000" b="1" i="1" dirty="0"/>
              <a:t>» </a:t>
            </a:r>
            <a:r>
              <a:rPr lang="ru-RU" sz="4000" dirty="0" smtClean="0"/>
              <a:t> </a:t>
            </a:r>
          </a:p>
          <a:p>
            <a:r>
              <a:rPr lang="ru-RU" sz="4000" dirty="0" smtClean="0"/>
              <a:t>    </a:t>
            </a:r>
            <a:r>
              <a:rPr lang="ru-RU" sz="4000" b="1" i="1" dirty="0"/>
              <a:t>(</a:t>
            </a:r>
            <a:r>
              <a:rPr lang="ru-RU" sz="4000" b="1" i="1" dirty="0">
                <a:hlinkClick r:id="rId4"/>
              </a:rPr>
              <a:t>https://interneturok.ru</a:t>
            </a:r>
            <a:r>
              <a:rPr lang="ru-RU" sz="4000" b="1" i="1" dirty="0" smtClean="0"/>
              <a:t>)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587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тестовые и контрольно-измерительные материалы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5975" y="177281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ФГБУ </a:t>
            </a:r>
            <a:r>
              <a:rPr lang="ru-RU" sz="3200" dirty="0"/>
              <a:t>«ФИОКО» </a:t>
            </a:r>
            <a:r>
              <a:rPr lang="ru-RU" sz="3200" b="1" dirty="0">
                <a:hlinkClick r:id="rId2"/>
              </a:rPr>
              <a:t>https://</a:t>
            </a:r>
            <a:r>
              <a:rPr lang="ru-RU" sz="3200" b="1" dirty="0" smtClean="0">
                <a:hlinkClick r:id="rId2"/>
              </a:rPr>
              <a:t>fioco.ru</a:t>
            </a:r>
            <a:r>
              <a:rPr lang="ru-RU" sz="3200" b="1" dirty="0" smtClean="0"/>
              <a:t> 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dirty="0"/>
              <a:t>- ФГБНУ «ФИПИ» </a:t>
            </a:r>
            <a:r>
              <a:rPr lang="ru-RU" sz="3200" b="1" dirty="0">
                <a:hlinkClick r:id="rId3"/>
              </a:rPr>
              <a:t>http://</a:t>
            </a:r>
            <a:r>
              <a:rPr lang="ru-RU" sz="3200" b="1" dirty="0" smtClean="0">
                <a:hlinkClick r:id="rId3"/>
              </a:rPr>
              <a:t>www.fipi.ru</a:t>
            </a:r>
            <a:r>
              <a:rPr lang="ru-RU" sz="3200" b="1" dirty="0" smtClean="0"/>
              <a:t> 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en-US" sz="3200" dirty="0"/>
              <a:t>- Online Test Pad </a:t>
            </a:r>
            <a:r>
              <a:rPr lang="en-US" sz="3200" b="1" dirty="0">
                <a:hlinkClick r:id="rId4"/>
              </a:rPr>
              <a:t>https://</a:t>
            </a:r>
            <a:r>
              <a:rPr lang="en-US" sz="3200" b="1" dirty="0" smtClean="0">
                <a:hlinkClick r:id="rId4"/>
              </a:rPr>
              <a:t>onlinetestpad.com/ru/tests</a:t>
            </a:r>
            <a:r>
              <a:rPr lang="ru-RU" sz="3200" b="1" dirty="0" smtClean="0"/>
              <a:t> </a:t>
            </a:r>
            <a:r>
              <a:rPr lang="en-US" sz="3200" dirty="0" smtClean="0"/>
              <a:t>;</a:t>
            </a:r>
            <a:endParaRPr lang="ru-RU" sz="3200" dirty="0"/>
          </a:p>
          <a:p>
            <a:r>
              <a:rPr lang="ru-RU" sz="3200" dirty="0"/>
              <a:t>- Незнайка </a:t>
            </a:r>
            <a:r>
              <a:rPr lang="ru-RU" sz="3200" b="1" dirty="0">
                <a:hlinkClick r:id="rId5"/>
              </a:rPr>
              <a:t>https://</a:t>
            </a:r>
            <a:r>
              <a:rPr lang="ru-RU" sz="3200" b="1" dirty="0" smtClean="0">
                <a:hlinkClick r:id="rId5"/>
              </a:rPr>
              <a:t>neznaika.info</a:t>
            </a:r>
            <a:r>
              <a:rPr lang="ru-RU" sz="3200" b="1" dirty="0" smtClean="0"/>
              <a:t> 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dirty="0"/>
              <a:t>- Яндекс Репетитор </a:t>
            </a:r>
            <a:r>
              <a:rPr lang="ru-RU" sz="3200" b="1" dirty="0">
                <a:hlinkClick r:id="rId6"/>
              </a:rPr>
              <a:t>https://yandex.ru/tutor/?</a:t>
            </a:r>
            <a:r>
              <a:rPr lang="ru-RU" sz="3200" b="1" dirty="0" smtClean="0">
                <a:hlinkClick r:id="rId6"/>
              </a:rPr>
              <a:t>exam_id=1</a:t>
            </a:r>
            <a:r>
              <a:rPr lang="ru-RU" sz="3200" b="1" dirty="0" smtClean="0"/>
              <a:t> 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u="sng" dirty="0"/>
              <a:t>- другие.</a:t>
            </a:r>
            <a:endParaRPr lang="ru-RU" sz="3200" dirty="0"/>
          </a:p>
          <a:p>
            <a:pPr marL="457200" indent="-457200">
              <a:buFontTx/>
              <a:buChar char="-"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1792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Для обеспечения детей электронными ресурсами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5975" y="1772816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сайт Российской государственной детской библиотеки </a:t>
            </a:r>
            <a:r>
              <a:rPr lang="ru-RU" sz="3200" b="1" dirty="0"/>
              <a:t>(</a:t>
            </a:r>
            <a:r>
              <a:rPr lang="ru-RU" sz="3200" b="1" dirty="0">
                <a:hlinkClick r:id="rId2"/>
              </a:rPr>
              <a:t>https://arch.rgdb.ru/xmlui</a:t>
            </a:r>
            <a:r>
              <a:rPr lang="ru-RU" sz="3200" b="1" dirty="0" smtClean="0">
                <a:hlinkClick r:id="rId2"/>
              </a:rPr>
              <a:t>/</a:t>
            </a:r>
            <a:r>
              <a:rPr lang="ru-RU" sz="3200" b="1" dirty="0" smtClean="0"/>
              <a:t>) 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dirty="0"/>
              <a:t>- сайт Областной детской библиотеки им. В.М. </a:t>
            </a:r>
            <a:r>
              <a:rPr lang="ru-RU" sz="3200" dirty="0" err="1"/>
              <a:t>Величкиной</a:t>
            </a:r>
            <a:r>
              <a:rPr lang="ru-RU" sz="3200" dirty="0"/>
              <a:t> </a:t>
            </a:r>
            <a:r>
              <a:rPr lang="ru-RU" sz="3200" b="1" dirty="0"/>
              <a:t>(</a:t>
            </a:r>
            <a:r>
              <a:rPr lang="ru-RU" sz="3200" b="1" dirty="0">
                <a:hlinkClick r:id="rId3"/>
              </a:rPr>
              <a:t>http://www.rodb-v.ru</a:t>
            </a:r>
            <a:r>
              <a:rPr lang="ru-RU" sz="3200" b="1" dirty="0" smtClean="0">
                <a:hlinkClick r:id="rId3"/>
              </a:rPr>
              <a:t>/</a:t>
            </a:r>
            <a:r>
              <a:rPr lang="ru-RU" sz="3200" b="1" dirty="0" smtClean="0"/>
              <a:t>) .</a:t>
            </a:r>
            <a:endParaRPr lang="ru-RU" sz="3200" b="1" dirty="0"/>
          </a:p>
          <a:p>
            <a:pPr marL="457200" indent="-457200">
              <a:buFontTx/>
              <a:buChar char="-"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2761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вопросам реализации перехода на </a:t>
            </a:r>
            <a:r>
              <a:rPr lang="ru-RU" dirty="0" smtClean="0"/>
              <a:t>ДО </a:t>
            </a:r>
            <a:r>
              <a:rPr lang="ru-RU" dirty="0"/>
              <a:t>или </a:t>
            </a:r>
            <a:r>
              <a:rPr lang="ru-RU" dirty="0" smtClean="0"/>
              <a:t>ЭО для </a:t>
            </a:r>
            <a:r>
              <a:rPr lang="ru-RU" dirty="0"/>
              <a:t>образовательных организаций открыты консультационные линии: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9166" y="299695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</a:t>
            </a:r>
            <a:r>
              <a:rPr lang="ru-RU" sz="2800" dirty="0" smtClean="0"/>
              <a:t>на </a:t>
            </a:r>
            <a:r>
              <a:rPr lang="ru-RU" sz="2800" dirty="0"/>
              <a:t>официальном сайте ФГАОУ ДПО «Центр реализации государственной образовательной политики и информационных технологий» </a:t>
            </a:r>
            <a:r>
              <a:rPr lang="ru-RU" sz="3200" b="1" dirty="0"/>
              <a:t>(</a:t>
            </a:r>
            <a:r>
              <a:rPr lang="ru-RU" sz="3200" b="1" dirty="0">
                <a:hlinkClick r:id="rId2"/>
              </a:rPr>
              <a:t>http://www.apkpro.ru</a:t>
            </a:r>
            <a:r>
              <a:rPr lang="ru-RU" sz="3200" b="1" dirty="0" smtClean="0"/>
              <a:t>) 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dirty="0"/>
              <a:t>- </a:t>
            </a:r>
            <a:r>
              <a:rPr lang="ru-RU" sz="2800" dirty="0"/>
              <a:t>на официальном сайте ГБУ ДПО РО РИПК и ППРО </a:t>
            </a:r>
            <a:r>
              <a:rPr lang="ru-RU" sz="3200" b="1" dirty="0"/>
              <a:t>(</a:t>
            </a:r>
            <a:r>
              <a:rPr lang="ru-RU" sz="3200" b="1" dirty="0">
                <a:hlinkClick r:id="rId3"/>
              </a:rPr>
              <a:t>http://ripkro.ru</a:t>
            </a:r>
            <a:r>
              <a:rPr lang="ru-RU" sz="3200" b="1" dirty="0" smtClean="0"/>
              <a:t>) 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889474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102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 Рекомендуемые учебные платформы ДО</vt:lpstr>
      <vt:lpstr> Рекомендуемые учебные платформы ДО</vt:lpstr>
      <vt:lpstr> Рекомендуемые учебные платформы ДО</vt:lpstr>
      <vt:lpstr> тестовые и контрольно-измерительные материалы</vt:lpstr>
      <vt:lpstr> Для обеспечения детей электронными ресурсами </vt:lpstr>
      <vt:lpstr>    По вопросам реализации перехода на ДО или ЭО для образовательных организаций открыты консультационные линии: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lunegov77@yandex.ru</cp:lastModifiedBy>
  <cp:revision>34</cp:revision>
  <dcterms:created xsi:type="dcterms:W3CDTF">2014-11-05T14:34:15Z</dcterms:created>
  <dcterms:modified xsi:type="dcterms:W3CDTF">2020-03-23T06:57:15Z</dcterms:modified>
</cp:coreProperties>
</file>